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Codec Pro Bold" charset="1" panose="00000600000000000000"/>
      <p:regular r:id="rId43"/>
    </p:embeddedFont>
    <p:embeddedFont>
      <p:font typeface="Times New Roman Bold" charset="1" panose="02030802070405020303"/>
      <p:regular r:id="rId44"/>
    </p:embeddedFont>
    <p:embeddedFont>
      <p:font typeface="The Youngest" charset="1" panose="00000500000000000000"/>
      <p:regular r:id="rId45"/>
    </p:embeddedFont>
    <p:embeddedFont>
      <p:font typeface="Poppins" charset="1" panose="00000500000000000000"/>
      <p:regular r:id="rId46"/>
    </p:embeddedFont>
    <p:embeddedFont>
      <p:font typeface="Poppins Bold" charset="1" panose="00000800000000000000"/>
      <p:regular r:id="rId47"/>
    </p:embeddedFont>
    <p:embeddedFont>
      <p:font typeface="Codec Pro" charset="1" panose="00000500000000000000"/>
      <p:regular r:id="rId48"/>
    </p:embeddedFont>
    <p:embeddedFont>
      <p:font typeface="League Spartan" charset="1" panose="000008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competitions/nlp-getting-started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07296" y="0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7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7" y="0"/>
                </a:lnTo>
                <a:lnTo>
                  <a:pt x="11112227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7946" y="672001"/>
            <a:ext cx="13552107" cy="356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5"/>
              </a:lnSpc>
            </a:pPr>
            <a:r>
              <a:rPr lang="en-US" b="true" sz="9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Disaster Tweet Classification using NLP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04931" y="4265793"/>
            <a:ext cx="4632499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255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San Jose State University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 Simon Shim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 09,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1724" y="6333254"/>
            <a:ext cx="4970636" cy="357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The Youngest"/>
                <a:ea typeface="The Youngest"/>
                <a:cs typeface="The Youngest"/>
                <a:sym typeface="The Youngest"/>
              </a:rPr>
              <a:t>Team 04</a:t>
            </a: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he Youngest"/>
                <a:ea typeface="The Youngest"/>
                <a:cs typeface="The Youngest"/>
                <a:sym typeface="The Youngest"/>
              </a:rPr>
              <a:t>Shrinivas Bhusannavar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he Youngest"/>
                <a:ea typeface="The Youngest"/>
                <a:cs typeface="The Youngest"/>
                <a:sym typeface="The Youngest"/>
              </a:rPr>
              <a:t>Yashasvi Kotra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he Youngest"/>
                <a:ea typeface="The Youngest"/>
                <a:cs typeface="The Youngest"/>
                <a:sym typeface="The Youngest"/>
              </a:rPr>
              <a:t>Monica Lokare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he Youngest"/>
                <a:ea typeface="The Youngest"/>
                <a:cs typeface="The Youngest"/>
                <a:sym typeface="The Youngest"/>
              </a:rPr>
              <a:t>Karthik Nimmagadda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he Youngest"/>
                <a:ea typeface="The Youngest"/>
                <a:cs typeface="The Youngest"/>
                <a:sym typeface="The Youngest"/>
              </a:rPr>
              <a:t>Harivardhana Naga Naidu Polireddi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he Youngest"/>
                <a:ea typeface="The Youngest"/>
                <a:cs typeface="The Youngest"/>
                <a:sym typeface="The Youngest"/>
              </a:rPr>
              <a:t>Ravjot Singh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356" y="1648750"/>
            <a:ext cx="16795288" cy="8163318"/>
          </a:xfrm>
          <a:custGeom>
            <a:avLst/>
            <a:gdLst/>
            <a:ahLst/>
            <a:cxnLst/>
            <a:rect r="r" b="b" t="t" l="l"/>
            <a:pathLst>
              <a:path h="8163318" w="16795288">
                <a:moveTo>
                  <a:pt x="0" y="0"/>
                </a:moveTo>
                <a:lnTo>
                  <a:pt x="16795288" y="0"/>
                </a:lnTo>
                <a:lnTo>
                  <a:pt x="16795288" y="8163318"/>
                </a:lnTo>
                <a:lnTo>
                  <a:pt x="0" y="816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11" t="0" r="-341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6356" y="442474"/>
            <a:ext cx="13235691" cy="94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1"/>
              </a:lnSpc>
            </a:pPr>
            <a:r>
              <a:rPr lang="en-US" sz="67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6155" y="655145"/>
            <a:ext cx="13235691" cy="232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b="true" sz="9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Collection and 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4719" y="3181128"/>
            <a:ext cx="7871901" cy="629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Collection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</a:t>
            </a: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ource: Tweets collected via the Twitter API.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Method: Real-time collection using filters like hashtags, keywords, or geolocation parameters.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Objective: Capture disaster-related tweets, ensuring continuous, updated data to maintain relevance as events unfold.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Importance: Lays the foundation for further analysis by gathering raw, unfiltered data indicative of disaster-related activity.</a:t>
            </a:r>
          </a:p>
          <a:p>
            <a:pPr algn="l">
              <a:lnSpc>
                <a:spcPts val="345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923175" y="3181128"/>
            <a:ext cx="7759419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Preprocessing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Cleaning: Removal of irrelevant elements (hashtags, mentions, URLs, special characters).</a:t>
            </a:r>
          </a:p>
          <a:p>
            <a:pPr algn="just">
              <a:lnSpc>
                <a:spcPts val="2100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Tokenization: Breaking down the text into smaller units (words) for analysis.</a:t>
            </a:r>
          </a:p>
          <a:p>
            <a:pPr algn="just">
              <a:lnSpc>
                <a:spcPts val="2100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Stop Word Removal: Filtering out commonly used words (e.g., "and," "the") to focus on key content.</a:t>
            </a:r>
          </a:p>
          <a:p>
            <a:pPr algn="just">
              <a:lnSpc>
                <a:spcPts val="2100"/>
              </a:lnSpc>
            </a:pPr>
          </a:p>
          <a:p>
            <a:pPr algn="just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Lemmatization: Reducing words to their base forms (e.g., "running" to "run") for consistency using NLTK and spaCy.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583575"/>
            <a:ext cx="8071217" cy="5912167"/>
          </a:xfrm>
          <a:custGeom>
            <a:avLst/>
            <a:gdLst/>
            <a:ahLst/>
            <a:cxnLst/>
            <a:rect r="r" b="b" t="t" l="l"/>
            <a:pathLst>
              <a:path h="5912167" w="8071217">
                <a:moveTo>
                  <a:pt x="0" y="0"/>
                </a:moveTo>
                <a:lnTo>
                  <a:pt x="8071217" y="0"/>
                </a:lnTo>
                <a:lnTo>
                  <a:pt x="8071217" y="5912167"/>
                </a:lnTo>
                <a:lnTo>
                  <a:pt x="0" y="5912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155" y="655145"/>
            <a:ext cx="13235691" cy="232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b="true" sz="9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Exploratory Data Analysis (EDA)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8814" y="5010150"/>
            <a:ext cx="7691289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Visualizing Target Class Distribution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814" y="6068028"/>
            <a:ext cx="751160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dataset showed a slight imbalance, with non-disaster tweets (57%) outnumbering disaster-related tweets (43%).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7194" y="841375"/>
            <a:ext cx="7905692" cy="4002257"/>
          </a:xfrm>
          <a:custGeom>
            <a:avLst/>
            <a:gdLst/>
            <a:ahLst/>
            <a:cxnLst/>
            <a:rect r="r" b="b" t="t" l="l"/>
            <a:pathLst>
              <a:path h="4002257" w="7905692">
                <a:moveTo>
                  <a:pt x="0" y="0"/>
                </a:moveTo>
                <a:lnTo>
                  <a:pt x="7905692" y="0"/>
                </a:lnTo>
                <a:lnTo>
                  <a:pt x="7905692" y="4002257"/>
                </a:lnTo>
                <a:lnTo>
                  <a:pt x="0" y="4002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2179" y="5550849"/>
            <a:ext cx="8412354" cy="4164115"/>
          </a:xfrm>
          <a:custGeom>
            <a:avLst/>
            <a:gdLst/>
            <a:ahLst/>
            <a:cxnLst/>
            <a:rect r="r" b="b" t="t" l="l"/>
            <a:pathLst>
              <a:path h="4164115" w="8412354">
                <a:moveTo>
                  <a:pt x="0" y="0"/>
                </a:moveTo>
                <a:lnTo>
                  <a:pt x="8412354" y="0"/>
                </a:lnTo>
                <a:lnTo>
                  <a:pt x="8412354" y="4164115"/>
                </a:lnTo>
                <a:lnTo>
                  <a:pt x="0" y="4164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2216" y="5010150"/>
            <a:ext cx="5366593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Visualizing Top Keywords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15497" y="3042926"/>
            <a:ext cx="5385718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Visualizing Top Locations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239" y="5858082"/>
            <a:ext cx="7511602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Top keywords like "fatalities" and "armageddon" were more prevalent in disaster tweets, while common non-disaster terms included "youtube" and "content policy."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67006" y="3917475"/>
            <a:ext cx="751160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Locations such as "USA," "New York," and "London" appeared frequently across both datasets.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8966" y="1591800"/>
            <a:ext cx="5260470" cy="8093032"/>
          </a:xfrm>
          <a:custGeom>
            <a:avLst/>
            <a:gdLst/>
            <a:ahLst/>
            <a:cxnLst/>
            <a:rect r="r" b="b" t="t" l="l"/>
            <a:pathLst>
              <a:path h="8093032" w="5260470">
                <a:moveTo>
                  <a:pt x="0" y="0"/>
                </a:moveTo>
                <a:lnTo>
                  <a:pt x="5260471" y="0"/>
                </a:lnTo>
                <a:lnTo>
                  <a:pt x="5260471" y="8093031"/>
                </a:lnTo>
                <a:lnTo>
                  <a:pt x="0" y="8093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3274" y="2408781"/>
            <a:ext cx="11301259" cy="4110833"/>
          </a:xfrm>
          <a:custGeom>
            <a:avLst/>
            <a:gdLst/>
            <a:ahLst/>
            <a:cxnLst/>
            <a:rect r="r" b="b" t="t" l="l"/>
            <a:pathLst>
              <a:path h="4110833" w="11301259">
                <a:moveTo>
                  <a:pt x="0" y="0"/>
                </a:moveTo>
                <a:lnTo>
                  <a:pt x="11301259" y="0"/>
                </a:lnTo>
                <a:lnTo>
                  <a:pt x="11301259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74470" y="2408781"/>
            <a:ext cx="3490394" cy="3931147"/>
            <a:chOff x="0" y="0"/>
            <a:chExt cx="919281" cy="1035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9281" cy="1035364"/>
            </a:xfrm>
            <a:custGeom>
              <a:avLst/>
              <a:gdLst/>
              <a:ahLst/>
              <a:cxnLst/>
              <a:rect r="r" b="b" t="t" l="l"/>
              <a:pathLst>
                <a:path h="1035364" w="919281">
                  <a:moveTo>
                    <a:pt x="0" y="0"/>
                  </a:moveTo>
                  <a:lnTo>
                    <a:pt x="919281" y="0"/>
                  </a:lnTo>
                  <a:lnTo>
                    <a:pt x="919281" y="1035364"/>
                  </a:lnTo>
                  <a:lnTo>
                    <a:pt x="0" y="1035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919281" cy="1016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26155" y="441008"/>
            <a:ext cx="13235691" cy="127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b="true" sz="9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Cleaning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45634" y="7045325"/>
            <a:ext cx="7836539" cy="22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Text cleaning steps: Removed URLs, mentions, emojis, HTML tags, and punctuation. Text was lowercased for consistency. Stopwords were optionally retained for context in BERT-based models.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904344" y="2408781"/>
            <a:ext cx="3602698" cy="3931147"/>
            <a:chOff x="0" y="0"/>
            <a:chExt cx="948859" cy="10353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8859" cy="1035364"/>
            </a:xfrm>
            <a:custGeom>
              <a:avLst/>
              <a:gdLst/>
              <a:ahLst/>
              <a:cxnLst/>
              <a:rect r="r" b="b" t="t" l="l"/>
              <a:pathLst>
                <a:path h="1035364" w="948859">
                  <a:moveTo>
                    <a:pt x="0" y="0"/>
                  </a:moveTo>
                  <a:lnTo>
                    <a:pt x="948859" y="0"/>
                  </a:lnTo>
                  <a:lnTo>
                    <a:pt x="948859" y="1035364"/>
                  </a:lnTo>
                  <a:lnTo>
                    <a:pt x="0" y="1035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948859" cy="1016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6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702" y="438418"/>
            <a:ext cx="11301259" cy="3884808"/>
          </a:xfrm>
          <a:custGeom>
            <a:avLst/>
            <a:gdLst/>
            <a:ahLst/>
            <a:cxnLst/>
            <a:rect r="r" b="b" t="t" l="l"/>
            <a:pathLst>
              <a:path h="3884808" w="11301259">
                <a:moveTo>
                  <a:pt x="0" y="0"/>
                </a:moveTo>
                <a:lnTo>
                  <a:pt x="11301259" y="0"/>
                </a:lnTo>
                <a:lnTo>
                  <a:pt x="11301259" y="3884808"/>
                </a:lnTo>
                <a:lnTo>
                  <a:pt x="0" y="388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3274" y="5553179"/>
            <a:ext cx="11301259" cy="3884808"/>
          </a:xfrm>
          <a:custGeom>
            <a:avLst/>
            <a:gdLst/>
            <a:ahLst/>
            <a:cxnLst/>
            <a:rect r="r" b="b" t="t" l="l"/>
            <a:pathLst>
              <a:path h="3884808" w="11301259">
                <a:moveTo>
                  <a:pt x="0" y="0"/>
                </a:moveTo>
                <a:lnTo>
                  <a:pt x="11301259" y="0"/>
                </a:lnTo>
                <a:lnTo>
                  <a:pt x="11301259" y="3884807"/>
                </a:lnTo>
                <a:lnTo>
                  <a:pt x="0" y="3884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76783" y="1292426"/>
            <a:ext cx="5759660" cy="234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Words per Tweet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Side-by-side histograms of word counts show non-disaster tweets peaking around 15 words, reflecting concise communication. Disaster tweets have a broader distribution, indicating varied reporting styles.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9672" y="6265270"/>
            <a:ext cx="5759660" cy="234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Mean Words Lengths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Histograms of mean word lengths reveal disaster tweets have slightly longer words, hinting at specific or technical terms. Non-disaster tweets show more shorter words, reflecting casual language.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95509" y="749270"/>
            <a:ext cx="9338720" cy="91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b="true" sz="65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Feature Engineering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4908" y="1311762"/>
            <a:ext cx="16602247" cy="813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9"/>
              </a:lnSpc>
            </a:pPr>
            <a:r>
              <a:rPr lang="en-US" sz="312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Preprocessing:</a:t>
            </a:r>
          </a:p>
          <a:p>
            <a:pPr algn="l" marL="535098" indent="-267549" lvl="1">
              <a:lnSpc>
                <a:spcPts val="4956"/>
              </a:lnSpc>
              <a:buFont typeface="Arial"/>
              <a:buChar char="•"/>
            </a:pPr>
            <a:r>
              <a:rPr lang="en-US" b="true" sz="247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Raw tweets are cleaned by removing URLs, special characters, and irrelevant text (e.g., mentions, emojis).</a:t>
            </a:r>
          </a:p>
          <a:p>
            <a:pPr algn="l">
              <a:lnSpc>
                <a:spcPts val="6259"/>
              </a:lnSpc>
            </a:pPr>
            <a:r>
              <a:rPr lang="en-US" sz="312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Tokenization: </a:t>
            </a:r>
          </a:p>
          <a:p>
            <a:pPr algn="l" marL="535098" indent="-267549" lvl="1">
              <a:lnSpc>
                <a:spcPts val="4956"/>
              </a:lnSpc>
              <a:buFont typeface="Arial"/>
              <a:buChar char="•"/>
            </a:pPr>
            <a:r>
              <a:rPr lang="en-US" b="true" sz="247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 use specialized tokenizers for each model, including WordPiece for BERT and GloVe embeddings for LSTM.</a:t>
            </a:r>
          </a:p>
          <a:p>
            <a:pPr algn="l">
              <a:lnSpc>
                <a:spcPts val="6259"/>
              </a:lnSpc>
            </a:pPr>
            <a:r>
              <a:rPr lang="en-US" sz="312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N-grams: </a:t>
            </a:r>
          </a:p>
          <a:p>
            <a:pPr algn="l" marL="535098" indent="-267549" lvl="1">
              <a:lnSpc>
                <a:spcPts val="4956"/>
              </a:lnSpc>
              <a:buFont typeface="Arial"/>
              <a:buChar char="•"/>
            </a:pPr>
            <a:r>
              <a:rPr lang="en-US" b="true" sz="247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Unigrams, bigrams, and trigrams are extracted to capture important linguistic features that help distinguish disaster tweets from non-disaster ones.</a:t>
            </a:r>
          </a:p>
          <a:p>
            <a:pPr algn="l">
              <a:lnSpc>
                <a:spcPts val="6259"/>
              </a:lnSpc>
            </a:pPr>
            <a:r>
              <a:rPr lang="en-US" sz="312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Word Embeddings: </a:t>
            </a:r>
          </a:p>
          <a:p>
            <a:pPr algn="l" marL="534898" indent="-267449" lvl="1">
              <a:lnSpc>
                <a:spcPts val="4955"/>
              </a:lnSpc>
              <a:buFont typeface="Arial"/>
              <a:buChar char="•"/>
            </a:pPr>
            <a:r>
              <a:rPr lang="en-US" b="true" sz="247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GloVe and BERT embeddings are utilized to represent words in vector space, capturing semantic and contextual relationships.</a:t>
            </a:r>
          </a:p>
          <a:p>
            <a:pPr algn="ctr">
              <a:lnSpc>
                <a:spcPts val="4568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45751"/>
            <a:ext cx="7313242" cy="3318383"/>
          </a:xfrm>
          <a:custGeom>
            <a:avLst/>
            <a:gdLst/>
            <a:ahLst/>
            <a:cxnLst/>
            <a:rect r="r" b="b" t="t" l="l"/>
            <a:pathLst>
              <a:path h="3318383" w="7313242">
                <a:moveTo>
                  <a:pt x="0" y="0"/>
                </a:moveTo>
                <a:lnTo>
                  <a:pt x="7313242" y="0"/>
                </a:lnTo>
                <a:lnTo>
                  <a:pt x="7313242" y="3318384"/>
                </a:lnTo>
                <a:lnTo>
                  <a:pt x="0" y="331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80912" y="3431698"/>
            <a:ext cx="7545132" cy="3423604"/>
          </a:xfrm>
          <a:custGeom>
            <a:avLst/>
            <a:gdLst/>
            <a:ahLst/>
            <a:cxnLst/>
            <a:rect r="r" b="b" t="t" l="l"/>
            <a:pathLst>
              <a:path h="3423604" w="7545132">
                <a:moveTo>
                  <a:pt x="0" y="0"/>
                </a:moveTo>
                <a:lnTo>
                  <a:pt x="7545132" y="0"/>
                </a:lnTo>
                <a:lnTo>
                  <a:pt x="7545132" y="3423604"/>
                </a:lnTo>
                <a:lnTo>
                  <a:pt x="0" y="3423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672546"/>
            <a:ext cx="7468978" cy="3335491"/>
          </a:xfrm>
          <a:custGeom>
            <a:avLst/>
            <a:gdLst/>
            <a:ahLst/>
            <a:cxnLst/>
            <a:rect r="r" b="b" t="t" l="l"/>
            <a:pathLst>
              <a:path h="3335491" w="7468978">
                <a:moveTo>
                  <a:pt x="0" y="0"/>
                </a:moveTo>
                <a:lnTo>
                  <a:pt x="7468978" y="0"/>
                </a:lnTo>
                <a:lnTo>
                  <a:pt x="7468978" y="3335491"/>
                </a:lnTo>
                <a:lnTo>
                  <a:pt x="0" y="3335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2" r="0" b="-8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64738" y="942975"/>
            <a:ext cx="917748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Unigrams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Disaster tweets prominently feature words like "fire," "flood," and "disaster," reflecting urgency and context. Non-disaster tweets frequently include casual terms like "like" and "new."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449" y="4413478"/>
            <a:ext cx="917748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Bigrams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Common bigrams in disaster tweets include "suicide bomber" and "oil spill," while non-disaster tweets feature phrases like "body bag" and "look like."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17138" y="7731602"/>
            <a:ext cx="917748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Trigrams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Disaster-related trigrams often describe specific events (e.g., "suicide bomber detonate"), whereas non-disaster trigrams show colloquial expressions (e.g., "like youtube video").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775274"/>
            <a:ext cx="15593134" cy="4483026"/>
          </a:xfrm>
          <a:custGeom>
            <a:avLst/>
            <a:gdLst/>
            <a:ahLst/>
            <a:cxnLst/>
            <a:rect r="r" b="b" t="t" l="l"/>
            <a:pathLst>
              <a:path h="4483026" w="15593134">
                <a:moveTo>
                  <a:pt x="0" y="0"/>
                </a:moveTo>
                <a:lnTo>
                  <a:pt x="15593134" y="0"/>
                </a:lnTo>
                <a:lnTo>
                  <a:pt x="15593134" y="4483026"/>
                </a:lnTo>
                <a:lnTo>
                  <a:pt x="0" y="448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88839" y="1510871"/>
            <a:ext cx="6832995" cy="26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Word clouds reveal key themes: Disaster tweets highlight terms like 'fire,' 'suicide,' and 'death,' reflecting serious events. Non-disaster tweets feature casual words like 'love,' 'like,' and 'new.' These visuals offer a quick snapshot of tweet topics.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123230" y="2089456"/>
            <a:ext cx="13235691" cy="127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b="true" sz="9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Word Clouds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46428" y="1682860"/>
            <a:ext cx="5485485" cy="3565228"/>
          </a:xfrm>
          <a:custGeom>
            <a:avLst/>
            <a:gdLst/>
            <a:ahLst/>
            <a:cxnLst/>
            <a:rect r="r" b="b" t="t" l="l"/>
            <a:pathLst>
              <a:path h="3565228" w="5485485">
                <a:moveTo>
                  <a:pt x="0" y="0"/>
                </a:moveTo>
                <a:lnTo>
                  <a:pt x="5485485" y="0"/>
                </a:lnTo>
                <a:lnTo>
                  <a:pt x="5485485" y="3565227"/>
                </a:lnTo>
                <a:lnTo>
                  <a:pt x="0" y="356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7" t="0" r="-75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1711" y="511857"/>
            <a:ext cx="8115300" cy="86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7"/>
              </a:lnSpc>
            </a:pPr>
            <a:r>
              <a:rPr lang="en-US" sz="6094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15942" y="9115629"/>
            <a:ext cx="2136874" cy="41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243">
                <a:solidFill>
                  <a:srgbClr val="0E022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Advanced BERT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8421" y="1530460"/>
            <a:ext cx="8124912" cy="7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5"/>
              </a:lnSpc>
              <a:spcBef>
                <a:spcPct val="0"/>
              </a:spcBef>
            </a:pPr>
            <a:r>
              <a:rPr lang="en-US" b="true" sz="40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Long Short Term Memory(LSTM)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8421" y="2505888"/>
            <a:ext cx="11752196" cy="30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Long Short-Term Memory (LSTM) is a type of Recurrent Neural Network (RNN) that resolves the vanishing gradient problem typical of earlier RNNs.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LSTM's gated architecture allows it to selectively remember or forget information across a sequence, making it ideal for tasks like sentiment analysis and text classification.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6087" y="5804713"/>
            <a:ext cx="16775827" cy="425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2926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Architecture:</a:t>
            </a:r>
          </a:p>
          <a:p>
            <a:pPr algn="l">
              <a:lnSpc>
                <a:spcPts val="3298"/>
              </a:lnSpc>
            </a:pPr>
            <a:r>
              <a:rPr lang="en-US" sz="235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·Embedding Layer: Pre-trained GloVe embeddings (100-dimensional) were used to represent words semantically.</a:t>
            </a:r>
          </a:p>
          <a:p>
            <a:pPr algn="l">
              <a:lnSpc>
                <a:spcPts val="3298"/>
              </a:lnSpc>
            </a:pPr>
          </a:p>
          <a:p>
            <a:pPr algn="l">
              <a:lnSpc>
                <a:spcPts val="3298"/>
              </a:lnSpc>
            </a:pPr>
            <a:r>
              <a:rPr lang="en-US" sz="235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·LSTM Layer: A bidirectional LSTM with two layers captured both forward and backward dependencies in the input sequence, with a hidden state size of 128.</a:t>
            </a:r>
          </a:p>
          <a:p>
            <a:pPr algn="l">
              <a:lnSpc>
                <a:spcPts val="3298"/>
              </a:lnSpc>
            </a:pPr>
          </a:p>
          <a:p>
            <a:pPr algn="l">
              <a:lnSpc>
                <a:spcPts val="3298"/>
              </a:lnSpc>
            </a:pPr>
            <a:r>
              <a:rPr lang="en-US" sz="235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·Fully Connected Layer: A dense layer mapped the final hidden state to the output class for  classification tasks.</a:t>
            </a:r>
          </a:p>
          <a:p>
            <a:pPr algn="l">
              <a:lnSpc>
                <a:spcPts val="3298"/>
              </a:lnSpc>
            </a:pPr>
          </a:p>
          <a:p>
            <a:pPr algn="l">
              <a:lnSpc>
                <a:spcPts val="3298"/>
              </a:lnSpc>
            </a:pPr>
            <a:r>
              <a:rPr lang="en-US" sz="235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·Dropout Layer: A dropout rate of 0.5 was applied to prevent overfitting.</a:t>
            </a:r>
          </a:p>
          <a:p>
            <a:pPr algn="l">
              <a:lnSpc>
                <a:spcPts val="28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82889" y="2491675"/>
            <a:ext cx="5061533" cy="1684560"/>
          </a:xfrm>
          <a:custGeom>
            <a:avLst/>
            <a:gdLst/>
            <a:ahLst/>
            <a:cxnLst/>
            <a:rect r="r" b="b" t="t" l="l"/>
            <a:pathLst>
              <a:path h="1684560" w="5061533">
                <a:moveTo>
                  <a:pt x="0" y="0"/>
                </a:moveTo>
                <a:lnTo>
                  <a:pt x="5061533" y="0"/>
                </a:lnTo>
                <a:lnTo>
                  <a:pt x="5061533" y="1684559"/>
                </a:lnTo>
                <a:lnTo>
                  <a:pt x="0" y="1684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13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0103" y="4444172"/>
            <a:ext cx="3888708" cy="2841748"/>
          </a:xfrm>
          <a:custGeom>
            <a:avLst/>
            <a:gdLst/>
            <a:ahLst/>
            <a:cxnLst/>
            <a:rect r="r" b="b" t="t" l="l"/>
            <a:pathLst>
              <a:path h="2841748" w="3888708">
                <a:moveTo>
                  <a:pt x="0" y="0"/>
                </a:moveTo>
                <a:lnTo>
                  <a:pt x="3888708" y="0"/>
                </a:lnTo>
                <a:lnTo>
                  <a:pt x="3888708" y="2841748"/>
                </a:lnTo>
                <a:lnTo>
                  <a:pt x="0" y="2841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8016" y="645976"/>
            <a:ext cx="8529915" cy="257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9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8016" y="4109559"/>
            <a:ext cx="8107647" cy="51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 platforms like Twitter have transformed disaster reporting and response. However, distinguishing real disaster-related tweets from figurative or irrelevant ones is challenging. This project applies advanced Natural Language Processing (NLP) techniques, using models like LSTM, BERT, and RoBERTa, to classify tweets as disaster-related or not. By leveraging techniques like word embeddings and transformer architectures, the project aims to create a reliable solution for real-time disaster management and response.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93200" y="7553857"/>
            <a:ext cx="5051222" cy="1978061"/>
          </a:xfrm>
          <a:custGeom>
            <a:avLst/>
            <a:gdLst/>
            <a:ahLst/>
            <a:cxnLst/>
            <a:rect r="r" b="b" t="t" l="l"/>
            <a:pathLst>
              <a:path h="1978061" w="5051222">
                <a:moveTo>
                  <a:pt x="0" y="0"/>
                </a:moveTo>
                <a:lnTo>
                  <a:pt x="5051222" y="0"/>
                </a:lnTo>
                <a:lnTo>
                  <a:pt x="5051222" y="1978061"/>
                </a:lnTo>
                <a:lnTo>
                  <a:pt x="0" y="1978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8494" r="-204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28915" y="904875"/>
            <a:ext cx="4624164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Hyperparameters used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20779" y="1730968"/>
            <a:ext cx="7745760" cy="440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Hidden Dimension: 128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Embedding Dimension: 100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Number of LSTM Layers: 2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Bidirectional: Yes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Dropout Rate: 0.5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Batch Size: 32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Learning Rate: 0.001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Optimizer: Adam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Loss Function: Binary Cross-Entropy with Logits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9455" y="7305768"/>
            <a:ext cx="15846035" cy="238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Challenges: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While LSTM performed well for shorter sequences, it struggled with global context, often leading to a trade-off between accuracy and computational efficiency. Training LSTM on long text sequences was resource-intensive and required careful tuning to mitigate overfitting.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9455" y="904875"/>
            <a:ext cx="9087894" cy="632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Technical Overview: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The LSTM implementation relied on embedding pre-trained word vectors using models like GloVe.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The LSTM layer processed these embeddings to capture dependencies in the input text.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architecture included a dropout layer to prevent overfitting, a fully connected layer to map the final hidden states to output labels, and an optional bidirectional setup to capture dependencies from both directions of the sequence.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4103" y="5370368"/>
            <a:ext cx="7425312" cy="3887932"/>
          </a:xfrm>
          <a:custGeom>
            <a:avLst/>
            <a:gdLst/>
            <a:ahLst/>
            <a:cxnLst/>
            <a:rect r="r" b="b" t="t" l="l"/>
            <a:pathLst>
              <a:path h="3887932" w="7425312">
                <a:moveTo>
                  <a:pt x="0" y="0"/>
                </a:moveTo>
                <a:lnTo>
                  <a:pt x="7425312" y="0"/>
                </a:lnTo>
                <a:lnTo>
                  <a:pt x="7425312" y="3887932"/>
                </a:lnTo>
                <a:lnTo>
                  <a:pt x="0" y="3887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9298" y="5357842"/>
            <a:ext cx="7014269" cy="3900458"/>
          </a:xfrm>
          <a:custGeom>
            <a:avLst/>
            <a:gdLst/>
            <a:ahLst/>
            <a:cxnLst/>
            <a:rect r="r" b="b" t="t" l="l"/>
            <a:pathLst>
              <a:path h="3900458" w="7014269">
                <a:moveTo>
                  <a:pt x="0" y="0"/>
                </a:moveTo>
                <a:lnTo>
                  <a:pt x="7014269" y="0"/>
                </a:lnTo>
                <a:lnTo>
                  <a:pt x="7014269" y="3900458"/>
                </a:lnTo>
                <a:lnTo>
                  <a:pt x="0" y="3900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5527" y="819150"/>
            <a:ext cx="9739258" cy="109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  <a:spcBef>
                <a:spcPct val="0"/>
              </a:spcBef>
            </a:pPr>
            <a:r>
              <a:rPr lang="en-US" b="true" sz="58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Visualizing  metrics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33836"/>
            <a:ext cx="10836094" cy="274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LSTM Model Training: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Training is conducted for 3 epochs with a batch size of 32.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Binary cross-entropy loss is used as the objective function.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Adam optimizer with a learning rate of 0.001 facilitates parameter updates.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1553" y="800100"/>
            <a:ext cx="2213331" cy="121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5"/>
              </a:lnSpc>
              <a:spcBef>
                <a:spcPct val="0"/>
              </a:spcBef>
            </a:pPr>
            <a:r>
              <a:rPr lang="en-US" b="true" sz="65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13437" y="1028700"/>
            <a:ext cx="5346739" cy="4791761"/>
          </a:xfrm>
          <a:custGeom>
            <a:avLst/>
            <a:gdLst/>
            <a:ahLst/>
            <a:cxnLst/>
            <a:rect r="r" b="b" t="t" l="l"/>
            <a:pathLst>
              <a:path h="4791761" w="5346739">
                <a:moveTo>
                  <a:pt x="0" y="0"/>
                </a:moveTo>
                <a:lnTo>
                  <a:pt x="5346739" y="0"/>
                </a:lnTo>
                <a:lnTo>
                  <a:pt x="5346739" y="4791761"/>
                </a:lnTo>
                <a:lnTo>
                  <a:pt x="0" y="4791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8606" y="2198029"/>
            <a:ext cx="11788912" cy="30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BERT (Bidirectional Encoder Representations from Transformers)  transformed NLP by introducing bidirectional attention mechanisms.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Unlike LSTM, which processes sequences step-by-step, BERT looks at the entire sequence at once, leveraging Transformers' self-attention mechanism to weigh the importance of each word in the context of all others.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2772" y="5715686"/>
            <a:ext cx="17057403" cy="450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Architecture Details: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Base Model: The pre-trained bert-base-uncased model included 12 layers, 768 hidden units, 12 attention heads, and ~110M parameters.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Classification Head: A single linear layer processed the [CLS] token to predict binary labels.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Tokenization: Input text was tokenized into subwords using the BERT tokenizer, with [CLS] and [SEP] special tokens. Inputs were padded or truncated to a fixed length of 128 tokens.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2095" y="1706117"/>
            <a:ext cx="6373118" cy="362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Hyperparameters: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Batch Size: 16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Epochs: 3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Learning Rate: 2×10^-5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Optimizer: AdamW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Gradient Clipping: Norm capped at 1.0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Sequence Length: 128 token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7870" y="520758"/>
            <a:ext cx="10942876" cy="52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Technical Overview: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BERT's architecture comprises multiple Transformer encoders, each consisting of self-attention layers and feed-forward networks.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Input embeddings are a combination of token embeddings, segment embeddings, and positional embeddings, ensuring that the model has a sense of word order and sentence segmentation.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fine-tuning phase added task-specific dense layers to predict outputs for classification or regression tasks.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935" y="6809589"/>
            <a:ext cx="17264130" cy="310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57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Challenges:</a:t>
            </a:r>
          </a:p>
          <a:p>
            <a:pPr algn="l">
              <a:lnSpc>
                <a:spcPts val="2999"/>
              </a:lnSpc>
            </a:pPr>
          </a:p>
          <a:p>
            <a:pPr algn="l" marL="462590" indent="-231295" lvl="1">
              <a:lnSpc>
                <a:spcPts val="2999"/>
              </a:lnSpc>
              <a:buFont typeface="Arial"/>
              <a:buChar char="•"/>
            </a:pPr>
            <a:r>
              <a:rPr lang="en-US" b="true" sz="214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Switching to BERT introduced new challenges, particularly with computational requirements. The quadratic scaling of memory with input sequence length made it necessary to limit sequences to a maximum token length of 128 or 512. </a:t>
            </a:r>
          </a:p>
          <a:p>
            <a:pPr algn="l">
              <a:lnSpc>
                <a:spcPts val="2999"/>
              </a:lnSpc>
            </a:pPr>
          </a:p>
          <a:p>
            <a:pPr algn="l" marL="462590" indent="-231295" lvl="1">
              <a:lnSpc>
                <a:spcPts val="2999"/>
              </a:lnSpc>
              <a:buFont typeface="Arial"/>
              <a:buChar char="•"/>
            </a:pPr>
            <a:r>
              <a:rPr lang="en-US" b="true" sz="214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Another challenge was understanding and adapting to WordPiece tokenization, which breaks words into subwords, complicating the preprocessing pipeline.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6566" y="5546447"/>
            <a:ext cx="7627434" cy="4114800"/>
          </a:xfrm>
          <a:custGeom>
            <a:avLst/>
            <a:gdLst/>
            <a:ahLst/>
            <a:cxnLst/>
            <a:rect r="r" b="b" t="t" l="l"/>
            <a:pathLst>
              <a:path h="4114800" w="7627434">
                <a:moveTo>
                  <a:pt x="0" y="0"/>
                </a:moveTo>
                <a:lnTo>
                  <a:pt x="7627434" y="0"/>
                </a:lnTo>
                <a:lnTo>
                  <a:pt x="7627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08873" y="5546447"/>
            <a:ext cx="7292898" cy="4114800"/>
          </a:xfrm>
          <a:custGeom>
            <a:avLst/>
            <a:gdLst/>
            <a:ahLst/>
            <a:cxnLst/>
            <a:rect r="r" b="b" t="t" l="l"/>
            <a:pathLst>
              <a:path h="4114800" w="7292898">
                <a:moveTo>
                  <a:pt x="0" y="0"/>
                </a:moveTo>
                <a:lnTo>
                  <a:pt x="7292898" y="0"/>
                </a:lnTo>
                <a:lnTo>
                  <a:pt x="72928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05201"/>
            <a:ext cx="10836094" cy="362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BERT Model Training: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pretrained BERT model is fine-tuned with a learning rate of 2e-5 for 3 epochs.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AdamW optimizer updates parameters, and a linear learning rate scheduler is used for gradual decay.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Gradient clipping (norm capped at 1.0) prevents exploding gradients.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8512"/>
            <a:ext cx="9739258" cy="109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  <a:spcBef>
                <a:spcPct val="0"/>
              </a:spcBef>
            </a:pPr>
            <a:r>
              <a:rPr lang="en-US" b="true" sz="58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Visualizing  metrics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0667" y="555677"/>
            <a:ext cx="4328419" cy="85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5"/>
              </a:lnSpc>
              <a:spcBef>
                <a:spcPct val="0"/>
              </a:spcBef>
            </a:pPr>
            <a:r>
              <a:rPr lang="en-US" b="true" sz="45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Advanced BERT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039653" y="1776386"/>
            <a:ext cx="3719043" cy="7785648"/>
          </a:xfrm>
          <a:custGeom>
            <a:avLst/>
            <a:gdLst/>
            <a:ahLst/>
            <a:cxnLst/>
            <a:rect r="r" b="b" t="t" l="l"/>
            <a:pathLst>
              <a:path h="7785648" w="3719043">
                <a:moveTo>
                  <a:pt x="0" y="0"/>
                </a:moveTo>
                <a:lnTo>
                  <a:pt x="3719043" y="0"/>
                </a:lnTo>
                <a:lnTo>
                  <a:pt x="3719043" y="7785649"/>
                </a:lnTo>
                <a:lnTo>
                  <a:pt x="0" y="7785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5125" y="1690661"/>
            <a:ext cx="13253307" cy="30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While BERT provided exceptional performance on general tasks, its architecture allowed for domain-specific fine-tuning, leading to what can be called Advanced BERT models.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These models are customized by pre-training or fine-tuning on datasets tailored to specific industries or problems.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41044" y="5037112"/>
            <a:ext cx="13253307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Architecture Details: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Base Model: The pre-trained Bert-large-uncased model expanded to 24 layers, 1024 hidden units, 16 attention heads, and ~340M parameters.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Classification Head: A linear layer used the pooled output from the [CLS] token for binary classification.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Tokenization: Similar to BERT, but with inputs padded/truncated to a length of 84 tokens for task-specific optimization.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60927" y="857250"/>
            <a:ext cx="7167562" cy="529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</a:pPr>
            <a:r>
              <a:rPr lang="en-US" sz="311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Hyperparameters:</a:t>
            </a:r>
          </a:p>
          <a:p>
            <a:pPr algn="l">
              <a:lnSpc>
                <a:spcPts val="4583"/>
              </a:lnSpc>
            </a:pPr>
          </a:p>
          <a:p>
            <a:pPr algn="l" marL="607052" indent="-303526" lvl="1">
              <a:lnSpc>
                <a:spcPts val="4583"/>
              </a:lnSpc>
              <a:buFont typeface="Arial"/>
              <a:buChar char="•"/>
            </a:pPr>
            <a:r>
              <a:rPr lang="en-US" b="true" sz="28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Batch Size: 32</a:t>
            </a:r>
          </a:p>
          <a:p>
            <a:pPr algn="l" marL="607052" indent="-303526" lvl="1">
              <a:lnSpc>
                <a:spcPts val="4583"/>
              </a:lnSpc>
              <a:buFont typeface="Arial"/>
              <a:buChar char="•"/>
            </a:pPr>
            <a:r>
              <a:rPr lang="en-US" b="true" sz="28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Epochs: 3</a:t>
            </a:r>
          </a:p>
          <a:p>
            <a:pPr algn="l" marL="607052" indent="-303526" lvl="1">
              <a:lnSpc>
                <a:spcPts val="4583"/>
              </a:lnSpc>
              <a:buFont typeface="Arial"/>
              <a:buChar char="•"/>
            </a:pPr>
            <a:r>
              <a:rPr lang="en-US" b="true" sz="28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Learning Rate: 6×10^-6</a:t>
            </a:r>
          </a:p>
          <a:p>
            <a:pPr algn="l" marL="607052" indent="-303526" lvl="1">
              <a:lnSpc>
                <a:spcPts val="4583"/>
              </a:lnSpc>
              <a:buFont typeface="Arial"/>
              <a:buChar char="•"/>
            </a:pPr>
            <a:r>
              <a:rPr lang="en-US" b="true" sz="28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Optimizer: AdamW</a:t>
            </a:r>
          </a:p>
          <a:p>
            <a:pPr algn="l" marL="607052" indent="-303526" lvl="1">
              <a:lnSpc>
                <a:spcPts val="4583"/>
              </a:lnSpc>
              <a:buFont typeface="Arial"/>
              <a:buChar char="•"/>
            </a:pPr>
            <a:r>
              <a:rPr lang="en-US" b="true" sz="28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Gradient Clipping: Norm capped at 1.0</a:t>
            </a:r>
          </a:p>
          <a:p>
            <a:pPr algn="l" marL="607052" indent="-303526" lvl="1">
              <a:lnSpc>
                <a:spcPts val="4583"/>
              </a:lnSpc>
              <a:buFont typeface="Arial"/>
              <a:buChar char="•"/>
            </a:pPr>
            <a:r>
              <a:rPr lang="en-US" b="true" sz="281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Sequence Length: 84 tokens</a:t>
            </a:r>
          </a:p>
          <a:p>
            <a:pPr algn="l">
              <a:lnSpc>
                <a:spcPts val="458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59511" y="6309291"/>
            <a:ext cx="16499789" cy="374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Challenges:</a:t>
            </a:r>
          </a:p>
          <a:p>
            <a:pPr algn="l">
              <a:lnSpc>
                <a:spcPts val="433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Handling the large model size of Advanced BERT required GPU resources with higher memory capacities.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Moreover, fine-tuning required more time and careful tuning of parameters to achieve optimal results.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Training on domain-specific corpora required access to large, high-quality datasets.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Additionally, fine-tuning on tasks with limited labeled data risked overfitting, necessitating careful regularization and dropout configurations.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67969" y="895350"/>
            <a:ext cx="8039437" cy="4278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Technical Overview: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Advanced BERT models took BERT's capabilities further by employing larger architectures, task-specific fine-tuning, and optimized hyperparameters. This iteration focused on improving precision, recall, and F1 scores across complex datasets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1470" y="4479828"/>
            <a:ext cx="7825589" cy="5368517"/>
          </a:xfrm>
          <a:custGeom>
            <a:avLst/>
            <a:gdLst/>
            <a:ahLst/>
            <a:cxnLst/>
            <a:rect r="r" b="b" t="t" l="l"/>
            <a:pathLst>
              <a:path h="5368517" w="7825589">
                <a:moveTo>
                  <a:pt x="0" y="0"/>
                </a:moveTo>
                <a:lnTo>
                  <a:pt x="7825589" y="0"/>
                </a:lnTo>
                <a:lnTo>
                  <a:pt x="7825589" y="5368516"/>
                </a:lnTo>
                <a:lnTo>
                  <a:pt x="0" y="5368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07" t="-27936" r="0" b="-3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0064" y="1664690"/>
            <a:ext cx="12577262" cy="23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Advanced BERT Training: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Fine-tuned with a learning rate of 6e-6 over 3 epochs using AdamW optimizer.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 linear learning rate scheduler with warm-up improves convergence.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Gradient clipping ensures training stability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0064" y="174901"/>
            <a:ext cx="9739258" cy="109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  <a:spcBef>
                <a:spcPct val="0"/>
              </a:spcBef>
            </a:pPr>
            <a:r>
              <a:rPr lang="en-US" b="true" sz="58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Visualizing  metrics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40064" y="4693201"/>
            <a:ext cx="8410830" cy="2546955"/>
          </a:xfrm>
          <a:custGeom>
            <a:avLst/>
            <a:gdLst/>
            <a:ahLst/>
            <a:cxnLst/>
            <a:rect r="r" b="b" t="t" l="l"/>
            <a:pathLst>
              <a:path h="2546955" w="8410830">
                <a:moveTo>
                  <a:pt x="0" y="0"/>
                </a:moveTo>
                <a:lnTo>
                  <a:pt x="8410830" y="0"/>
                </a:lnTo>
                <a:lnTo>
                  <a:pt x="8410830" y="2546955"/>
                </a:lnTo>
                <a:lnTo>
                  <a:pt x="0" y="254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8" r="-63817" b="-358706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4180"/>
            <a:ext cx="3521050" cy="121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5"/>
              </a:lnSpc>
              <a:spcBef>
                <a:spcPct val="0"/>
              </a:spcBef>
            </a:pPr>
            <a:r>
              <a:rPr lang="en-US" b="true" sz="65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RoBERTa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59207" y="1356441"/>
            <a:ext cx="5544071" cy="4936634"/>
          </a:xfrm>
          <a:custGeom>
            <a:avLst/>
            <a:gdLst/>
            <a:ahLst/>
            <a:cxnLst/>
            <a:rect r="r" b="b" t="t" l="l"/>
            <a:pathLst>
              <a:path h="4936634" w="5544071">
                <a:moveTo>
                  <a:pt x="0" y="0"/>
                </a:moveTo>
                <a:lnTo>
                  <a:pt x="5544071" y="0"/>
                </a:lnTo>
                <a:lnTo>
                  <a:pt x="5544071" y="4936634"/>
                </a:lnTo>
                <a:lnTo>
                  <a:pt x="0" y="493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609" y="2339076"/>
            <a:ext cx="11019789" cy="30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RoBERTa is build on BERT's architecture which introduces key refinements.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RoBERTa removes the next sentence prediction objective used in BERT, instead focusing solely on masked language modeling with dynamic masking.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59507" y="6041825"/>
            <a:ext cx="16768986" cy="406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Architecture Details: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·Base Model: The roberta-base model retained the 12-layer transformer architecture but introduced dynamic masking and larger pre-training corpora.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·Classification Head: The pooled [CLS] token was passed through a dense layer for binary classification tasks.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·Tokenization: RoBERTa’s tokenizer dynamically masked inputs during pre-training, improving generalization.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877" y="435813"/>
            <a:ext cx="10553546" cy="533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0"/>
              </a:lnSpc>
            </a:pPr>
            <a:r>
              <a:rPr lang="en-US" sz="377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Technical Overview:</a:t>
            </a:r>
          </a:p>
          <a:p>
            <a:pPr algn="l">
              <a:lnSpc>
                <a:spcPts val="3363"/>
              </a:lnSpc>
            </a:pPr>
          </a:p>
          <a:p>
            <a:pPr algn="l" marL="518723" indent="-259362" lvl="1">
              <a:lnSpc>
                <a:spcPts val="3363"/>
              </a:lnSpc>
              <a:buFont typeface="Arial"/>
              <a:buChar char="•"/>
            </a:pPr>
            <a:r>
              <a:rPr lang="en-US" b="true" sz="240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RoBERTa retains the same core architecture as BERT but includes optimizations in training. </a:t>
            </a:r>
          </a:p>
          <a:p>
            <a:pPr algn="l">
              <a:lnSpc>
                <a:spcPts val="3363"/>
              </a:lnSpc>
            </a:pPr>
          </a:p>
          <a:p>
            <a:pPr algn="l" marL="518723" indent="-259362" lvl="1">
              <a:lnSpc>
                <a:spcPts val="3363"/>
              </a:lnSpc>
              <a:buFont typeface="Arial"/>
              <a:buChar char="•"/>
            </a:pPr>
            <a:r>
              <a:rPr lang="en-US" b="true" sz="240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It dynamically masks tokens during training, ensuring that the model learns to generalize better across varying input patterns.</a:t>
            </a:r>
          </a:p>
          <a:p>
            <a:pPr algn="l">
              <a:lnSpc>
                <a:spcPts val="3363"/>
              </a:lnSpc>
            </a:pPr>
          </a:p>
          <a:p>
            <a:pPr algn="l" marL="518723" indent="-259362" lvl="1">
              <a:lnSpc>
                <a:spcPts val="336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RoBERTa refined BERT by removing the next sentence prediction task, using dynamic masking during pre-training, and training on larger datasets with more extensive computational resources. These changes made RoBERTa more robust and better generalized.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17493" y="464388"/>
            <a:ext cx="5503847" cy="438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Hyperparameters:</a:t>
            </a:r>
          </a:p>
          <a:p>
            <a:pPr algn="l">
              <a:lnSpc>
                <a:spcPts val="3779"/>
              </a:lnSpc>
            </a:pPr>
          </a:p>
          <a:p>
            <a:pPr algn="l" marL="582920" indent="-291460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Batch Size: 16</a:t>
            </a:r>
          </a:p>
          <a:p>
            <a:pPr algn="l" marL="582920" indent="-291460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Epochs: 3</a:t>
            </a:r>
          </a:p>
          <a:p>
            <a:pPr algn="l" marL="582920" indent="-291460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Learning Rate: 1×10^-5</a:t>
            </a:r>
          </a:p>
          <a:p>
            <a:pPr algn="l" marL="582920" indent="-291460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Optimizer: AdamW</a:t>
            </a:r>
          </a:p>
          <a:p>
            <a:pPr algn="l" marL="582920" indent="-291460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Gradient Clipping: Norm capped at 1.0</a:t>
            </a:r>
          </a:p>
          <a:p>
            <a:pPr algn="l" marL="582920" indent="-291460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Sequence Length: 128 tokens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6877" y="6201070"/>
            <a:ext cx="17634246" cy="363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Challenges: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Dynamic masking during fine-tuning added complexity to preprocessing pipelines. Achieving optimal performance required significant experimentation with batch sizes, learning rates, and other hyperparameters.</a:t>
            </a:r>
          </a:p>
          <a:p>
            <a:pPr algn="l">
              <a:lnSpc>
                <a:spcPts val="3080"/>
              </a:lnSpc>
            </a:pP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While RoBERTa delivered improved performance, the computational resources required for fine-tuning remained a major hurdle. </a:t>
            </a:r>
          </a:p>
          <a:p>
            <a:pPr algn="l">
              <a:lnSpc>
                <a:spcPts val="3080"/>
              </a:lnSpc>
            </a:pP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model’s sensitivity to hyperparameters, such as learning rate and batch size, demanded extensive experimentation to achieve optimal performance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33509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51415" y="3284406"/>
            <a:ext cx="4558309" cy="4127806"/>
          </a:xfrm>
          <a:custGeom>
            <a:avLst/>
            <a:gdLst/>
            <a:ahLst/>
            <a:cxnLst/>
            <a:rect r="r" b="b" t="t" l="l"/>
            <a:pathLst>
              <a:path h="4127806" w="4558309">
                <a:moveTo>
                  <a:pt x="0" y="0"/>
                </a:moveTo>
                <a:lnTo>
                  <a:pt x="4558309" y="0"/>
                </a:lnTo>
                <a:lnTo>
                  <a:pt x="4558309" y="4127806"/>
                </a:lnTo>
                <a:lnTo>
                  <a:pt x="0" y="4127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0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01202" y="524129"/>
            <a:ext cx="8529915" cy="232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1202" y="2785364"/>
            <a:ext cx="8107647" cy="729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Develop a scalable model to classify tweets as disaster-related or non-disaster-related.</a:t>
            </a:r>
          </a:p>
          <a:p>
            <a:pPr algn="just">
              <a:lnSpc>
                <a:spcPts val="3386"/>
              </a:lnSpc>
            </a:pP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just" marL="1044384" indent="-348128" lvl="2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Extracting patterns from noisy, unstructured tweet data.</a:t>
            </a:r>
          </a:p>
          <a:p>
            <a:pPr algn="just" marL="1044384" indent="-348128" lvl="2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Capturing context to distinguish disaster-related tweets from irrelevant ones.</a:t>
            </a:r>
          </a:p>
          <a:p>
            <a:pPr algn="just" marL="1044384" indent="-348128" lvl="2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Maximizing accuracy and minimizing misclassification using advanced models.</a:t>
            </a:r>
          </a:p>
          <a:p>
            <a:pPr algn="just">
              <a:lnSpc>
                <a:spcPts val="3386"/>
              </a:lnSpc>
            </a:pPr>
          </a:p>
          <a:p>
            <a:pPr algn="just" marL="522192" indent="-261096" lvl="1">
              <a:lnSpc>
                <a:spcPts val="33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Provide a reliable, automated solution for processing large-scale social media data during disasters, enabling faster response times and efficient resource allocation.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52225" y="4587481"/>
            <a:ext cx="7517453" cy="5195402"/>
          </a:xfrm>
          <a:custGeom>
            <a:avLst/>
            <a:gdLst/>
            <a:ahLst/>
            <a:cxnLst/>
            <a:rect r="r" b="b" t="t" l="l"/>
            <a:pathLst>
              <a:path h="5195402" w="7517453">
                <a:moveTo>
                  <a:pt x="0" y="0"/>
                </a:moveTo>
                <a:lnTo>
                  <a:pt x="7517453" y="0"/>
                </a:lnTo>
                <a:lnTo>
                  <a:pt x="7517453" y="5195402"/>
                </a:lnTo>
                <a:lnTo>
                  <a:pt x="0" y="5195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3" t="-27026" r="0" b="-7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0064" y="1635009"/>
            <a:ext cx="14923087" cy="239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Roberta Training: </a:t>
            </a:r>
          </a:p>
          <a:p>
            <a:pPr algn="l">
              <a:lnSpc>
                <a:spcPts val="41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Fine-tuned with a learning rate of e-6 over 3 epochs using AdamW optimizer.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 linear learning rate scheduler with warm-up improves convergence.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Gradient clipping ensures training stability.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0064" y="378512"/>
            <a:ext cx="9739258" cy="109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  <a:spcBef>
                <a:spcPct val="0"/>
              </a:spcBef>
            </a:pPr>
            <a:r>
              <a:rPr lang="en-US" b="true" sz="58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Visualizing  metrics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79641" y="4587481"/>
            <a:ext cx="7221967" cy="1981082"/>
          </a:xfrm>
          <a:custGeom>
            <a:avLst/>
            <a:gdLst/>
            <a:ahLst/>
            <a:cxnLst/>
            <a:rect r="r" b="b" t="t" l="l"/>
            <a:pathLst>
              <a:path h="1981082" w="7221967">
                <a:moveTo>
                  <a:pt x="0" y="0"/>
                </a:moveTo>
                <a:lnTo>
                  <a:pt x="7221966" y="0"/>
                </a:lnTo>
                <a:lnTo>
                  <a:pt x="7221966" y="1981082"/>
                </a:lnTo>
                <a:lnTo>
                  <a:pt x="0" y="1981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2341" b="-341254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30260" y="3435905"/>
          <a:ext cx="8018540" cy="4575658"/>
        </p:xfrm>
        <a:graphic>
          <a:graphicData uri="http://schemas.openxmlformats.org/drawingml/2006/table">
            <a:tbl>
              <a:tblPr/>
              <a:tblGrid>
                <a:gridCol w="1595278"/>
                <a:gridCol w="1595278"/>
                <a:gridCol w="1595278"/>
                <a:gridCol w="1595278"/>
                <a:gridCol w="1637429"/>
              </a:tblGrid>
              <a:tr h="8518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2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2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BERT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4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Advanced BERT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8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RoBERTa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08728" y="772972"/>
            <a:ext cx="16480144" cy="244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6504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Evaluation &amp; Performance Comparisons</a:t>
            </a:r>
          </a:p>
          <a:p>
            <a:pPr algn="ctr">
              <a:lnSpc>
                <a:spcPts val="604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383586" y="3331130"/>
            <a:ext cx="8589648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 Analysis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LSTM: Performs decently but struggles with long-term dependencies.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BERT: Shows substantial improvement in context comprehension and classification.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Advanced BERT &amp; RoBERTa: Represent the state-of-the-art, with RoBERTa achieving the highest leaderboard ranking (59th out of 1007 participants).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6650" y="2014253"/>
            <a:ext cx="16676210" cy="779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833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LSTM: </a:t>
            </a:r>
            <a:r>
              <a:rPr lang="en-US" sz="27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While effective for handling sequential dependencies, LSTM's lack of bidirectional context comprehension limited its performance. Its accuracy (0.80) and F1-score (0.77) highlighted the need for more advanced architectures.</a:t>
            </a:r>
          </a:p>
          <a:p>
            <a:pPr algn="l">
              <a:lnSpc>
                <a:spcPts val="3833"/>
              </a:lnSpc>
            </a:pPr>
          </a:p>
          <a:p>
            <a:pPr algn="l" marL="582930" indent="-291465" lvl="1">
              <a:lnSpc>
                <a:spcPts val="3833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BERT: </a:t>
            </a:r>
            <a:r>
              <a:rPr lang="en-US" sz="27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The introduction of bidirectional transformers significantly enhanced precision (0.82) and recall (0.79). BERT demonstrated its ability to process complex language structures, achieving a well-balanced F1-score (0.81).</a:t>
            </a:r>
          </a:p>
          <a:p>
            <a:pPr algn="l">
              <a:lnSpc>
                <a:spcPts val="3833"/>
              </a:lnSpc>
            </a:pPr>
          </a:p>
          <a:p>
            <a:pPr algn="l" marL="582930" indent="-291465" lvl="1">
              <a:lnSpc>
                <a:spcPts val="3833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Advanced BERT:</a:t>
            </a:r>
            <a:r>
              <a:rPr lang="en-US" sz="27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Fine-tuning and larger model capacity allowed Advanced BERT to achieve consistent improvements across all metrics, particularly in recall (0.84) and F1-score (0.83).</a:t>
            </a:r>
          </a:p>
          <a:p>
            <a:pPr algn="l">
              <a:lnSpc>
                <a:spcPts val="3833"/>
              </a:lnSpc>
            </a:pPr>
          </a:p>
          <a:p>
            <a:pPr algn="l" marL="582930" indent="-291465" lvl="1">
              <a:lnSpc>
                <a:spcPts val="3833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RoBERTa: </a:t>
            </a:r>
            <a:r>
              <a:rPr lang="en-US" sz="27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With its optimized training regimen and robust pre-training, RoBERTa achieved the highest precision (0.85) and recall (0.84). While its F1-score (0.80) slightly lagged behind Advanced BERT, it consistently performed well across all tasks, making it the most robust and generalizable model in this evaluation.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16273" y="554146"/>
            <a:ext cx="12511198" cy="109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  <a:spcBef>
                <a:spcPct val="0"/>
              </a:spcBef>
            </a:pPr>
            <a:r>
              <a:rPr lang="en-US" b="true" sz="58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Comparison Analysis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4879" y="519764"/>
            <a:ext cx="16098292" cy="121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5"/>
              </a:lnSpc>
              <a:spcBef>
                <a:spcPct val="0"/>
              </a:spcBef>
            </a:pPr>
            <a:r>
              <a:rPr lang="en-US" b="true" sz="65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Rankings and Leaderboard Performance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4501" y="2379320"/>
            <a:ext cx="16287914" cy="63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3044" indent="-281522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LSTM Baseline</a:t>
            </a:r>
          </a:p>
          <a:p>
            <a:pPr algn="just" marL="563044" indent="-281522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Initial LSTM attempts provided a baseline but struggled with context and bidirectional dependencies, resulting in modest leaderboard scores.(0.60 )</a:t>
            </a:r>
          </a:p>
          <a:p>
            <a:pPr algn="just">
              <a:lnSpc>
                <a:spcPts val="3651"/>
              </a:lnSpc>
            </a:pPr>
          </a:p>
          <a:p>
            <a:pPr algn="just" marL="563044" indent="-281522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BERT Integration</a:t>
            </a:r>
          </a:p>
          <a:p>
            <a:pPr algn="just" marL="563044" indent="-281522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BERT's bidirectional attention improved precision and recall, boosting leaderboard performance significantly. ( 0.74 )</a:t>
            </a:r>
          </a:p>
          <a:p>
            <a:pPr algn="just">
              <a:lnSpc>
                <a:spcPts val="3651"/>
              </a:lnSpc>
            </a:pPr>
          </a:p>
          <a:p>
            <a:pPr algn="just" marL="563044" indent="-281522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BERT Optimization</a:t>
            </a:r>
          </a:p>
          <a:p>
            <a:pPr algn="just" marL="563044" indent="-281522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Fine-tuning with optimized hyperparameters achieved a leaderboard score of 0.83297 (147/1007).</a:t>
            </a:r>
          </a:p>
          <a:p>
            <a:pPr algn="just">
              <a:lnSpc>
                <a:spcPts val="3651"/>
              </a:lnSpc>
            </a:pPr>
          </a:p>
          <a:p>
            <a:pPr algn="just" marL="563044" indent="-281522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RoBERTa Leap</a:t>
            </a:r>
          </a:p>
          <a:p>
            <a:pPr algn="just" marL="563044" indent="-281522" lvl="1">
              <a:lnSpc>
                <a:spcPts val="3651"/>
              </a:lnSpc>
              <a:buFont typeface="Arial"/>
              <a:buChar char="•"/>
            </a:pPr>
            <a:r>
              <a:rPr lang="en-US" b="true" sz="260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RoBERTa's robust training and larger datasets delivered the best score: 0.84033 (59/1007).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226" y="1573864"/>
            <a:ext cx="15970680" cy="8198501"/>
          </a:xfrm>
          <a:custGeom>
            <a:avLst/>
            <a:gdLst/>
            <a:ahLst/>
            <a:cxnLst/>
            <a:rect r="r" b="b" t="t" l="l"/>
            <a:pathLst>
              <a:path h="8198501" w="15970680">
                <a:moveTo>
                  <a:pt x="0" y="0"/>
                </a:moveTo>
                <a:lnTo>
                  <a:pt x="15970681" y="0"/>
                </a:lnTo>
                <a:lnTo>
                  <a:pt x="15970681" y="8198501"/>
                </a:lnTo>
                <a:lnTo>
                  <a:pt x="0" y="8198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4226" y="174901"/>
            <a:ext cx="14365412" cy="109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b="true" sz="580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Rankings and Leaderboard Performance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95375"/>
            <a:ext cx="5158301" cy="98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6"/>
              </a:lnSpc>
            </a:pPr>
            <a:r>
              <a:rPr lang="en-US" b="true" sz="692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9123" y="2663825"/>
            <a:ext cx="16749754" cy="659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project demonstrated a clear progression from LSTM to RoBERTa, showing the evolution of model performance and capability in handling disaster tweet classification.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While LSTM laid the foundation for sequential data processing, BERT’s bidirectional attention mechanism significantly improved context understanding, leading to better precision and recall.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Advanced BERT fine-tuned the BERT architecture for better generalization, and RoBERTa's robust pre-training and dynamic masking further optimized performance, achieving the highest accuracy.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models provide a scalable, reliable solution for real-time disaster monitoring and response, improving decision-making and response times in emergency situations.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With further improvements, these models could be adapted for multilingual disaster response systems, real-time classification, and integration with external data for comprehensive crisis management.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760" y="430847"/>
            <a:ext cx="17769240" cy="920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b="true" sz="60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Future Work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AutoNum type="arabicPeriod" startAt="1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Feature Expansion</a:t>
            </a:r>
          </a:p>
          <a:p>
            <a:pPr algn="l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Integrate tweet metadata and user information.</a:t>
            </a:r>
          </a:p>
          <a:p>
            <a:pPr algn="l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Extend multilingual tweet support for broader applicability.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AutoNum type="arabicPeriod" startAt="1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Real-Time Capabilities</a:t>
            </a:r>
          </a:p>
          <a:p>
            <a:pPr algn="l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Implement real-time classification for live disaster monitoring.</a:t>
            </a:r>
          </a:p>
          <a:p>
            <a:pPr algn="l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Deploy a real-time monitoring system with automated emergency alerts.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AutoNum type="arabicPeriod" startAt="1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Augmentation</a:t>
            </a:r>
          </a:p>
          <a:p>
            <a:pPr algn="l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Use back-translation or synthetic tweet generation to increase dataset diversity and address class imbalance.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AutoNum type="arabicPeriod" startAt="1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Multi-Class Classification</a:t>
            </a:r>
          </a:p>
          <a:p>
            <a:pPr algn="l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Expand to categorize tweets into specific disaster types (e.g., wildfire, earthquake, flood).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AutoNum type="arabicPeriod" startAt="1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Optimization</a:t>
            </a:r>
          </a:p>
          <a:p>
            <a:pPr algn="l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Explore smaller models like DistilBERT or ALBERT for faster inference on limited hardware.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AutoNum type="arabicPeriod" startAt="1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Explainable AI</a:t>
            </a:r>
          </a:p>
          <a:p>
            <a:pPr algn="l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Use tools like SHAP or LIME to enhance model interpretability and trust for critical applications.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060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17060" y="4302440"/>
            <a:ext cx="9253880" cy="156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7335" y="788193"/>
            <a:ext cx="8529915" cy="140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9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Significance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2837" y="3071470"/>
            <a:ext cx="15431809" cy="525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Monitoring: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Quickly identify disaster-related tweets to enable emergency responders to track events as they unfold.</a:t>
            </a:r>
          </a:p>
          <a:p>
            <a:pPr algn="just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Efficient Resource Allocation:</a:t>
            </a: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 actionable information to direct resources to the most urgent locations.</a:t>
            </a:r>
          </a:p>
          <a:p>
            <a:pPr algn="just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Improved Decision-Making: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Accurate tweet classification helps organizations prioritize interventions, reducing response times.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Community Safety: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Enhances safety and well-being by streamlining critical information flow to affected communities.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Bridge the gap between unstructured social media data and actionable insights, supporting efficient and effective disaster response.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8120" y="226371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6967" y="1114425"/>
            <a:ext cx="7413394" cy="120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5"/>
              </a:lnSpc>
            </a:pPr>
            <a:r>
              <a:rPr lang="en-US" sz="85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Related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6967" y="2381439"/>
            <a:ext cx="15502904" cy="729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Lakshmi Narayana U. (2023) - "Detecting Disaster Tweets using NLP"</a:t>
            </a:r>
          </a:p>
          <a:p>
            <a:pPr algn="just">
              <a:lnSpc>
                <a:spcPts val="3386"/>
              </a:lnSpc>
            </a:pP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Explores NLP’s role in disaster-related tweet classification.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Focuses on real-time disaster management and social media data processing.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Utilizes machine learning to extract critical information for disaster response.</a:t>
            </a: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Elhariri (2021) - "Introduction to NTL with Disaster Tweets"</a:t>
            </a:r>
          </a:p>
          <a:p>
            <a:pPr algn="just">
              <a:lnSpc>
                <a:spcPts val="3386"/>
              </a:lnSpc>
            </a:pP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Discusses NLP techniques to classify disaster-related tweets.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Highlights preprocessing steps: tokenization, stemming, and stopword removal.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Demonstrates supervised machine learning algorithms for efficient disaster response.</a:t>
            </a: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Biom MRA Model</a:t>
            </a:r>
          </a:p>
          <a:p>
            <a:pPr algn="just">
              <a:lnSpc>
                <a:spcPts val="3386"/>
              </a:lnSpc>
            </a:pP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advanced NLP model for medical data analysis (Biomedicine).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Trained on multilingual datasets and optimized for low-resource devices.</a:t>
            </a:r>
          </a:p>
          <a:p>
            <a:pPr algn="just" marL="522192" indent="-261096" lvl="1">
              <a:lnSpc>
                <a:spcPts val="3386"/>
              </a:lnSpc>
              <a:spcBef>
                <a:spcPct val="0"/>
              </a:spcBef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Demonstrates NLP's growing influence in both disaster management and healthcare.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8120" y="226371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9498" y="1238173"/>
            <a:ext cx="16469005" cy="857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Altawaier &amp; Tiun (2016) - 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"Arabic Twitter Sentiment Analysis"</a:t>
            </a:r>
          </a:p>
          <a:p>
            <a:pPr algn="just">
              <a:lnSpc>
                <a:spcPts val="3386"/>
              </a:lnSpc>
            </a:pP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Compares machine learning models (SVM, Naive Bayes, KNN) for Arabic sentiment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Addresses challenges in analyzing dialect-rich languages like Arabic.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Emphasizes the importance of preprocessing (stemming, tokenization).</a:t>
            </a: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Liu et al. (2019) - "RoBERTa: A Robustly Optimized BERT Pretraining Approach"</a:t>
            </a:r>
          </a:p>
          <a:p>
            <a:pPr algn="just">
              <a:lnSpc>
                <a:spcPts val="3386"/>
              </a:lnSpc>
            </a:pP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Introduces RoBERTa, an enhancement to BERT with dynamic masking and larger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datasets.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Achieves state-of-the-art results in various NLP tasks.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Focuses on robust optimization for better model generalization.</a:t>
            </a: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6. Shukla et al. (2015) - "Sentiment Analysis on Tweets to Extract Emotions from Ambiguous Statements"</a:t>
            </a:r>
          </a:p>
          <a:p>
            <a:pPr algn="just">
              <a:lnSpc>
                <a:spcPts val="3386"/>
              </a:lnSpc>
            </a:pP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Proposes a methodology for handling ambiguous and sarcastic language in tweets.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Improves sentiment classification accuracy with feature extraction (n-grams, TF-IDF).</a:t>
            </a:r>
          </a:p>
          <a:p>
            <a:pPr algn="just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Focuses on emotion detection for social media analytics in real-world applications.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4085" y="468624"/>
            <a:ext cx="8529915" cy="120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5"/>
              </a:lnSpc>
            </a:pPr>
            <a:r>
              <a:rPr lang="en-US" sz="85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7375" y="1806690"/>
            <a:ext cx="16893250" cy="822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Source</a:t>
            </a:r>
          </a:p>
          <a:p>
            <a:pPr algn="just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Source: </a:t>
            </a:r>
            <a:r>
              <a:rPr lang="en-US" sz="2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  <a:hlinkClick r:id="rId5" tooltip="https://www.kaggle.com/competitions/nlp-getting-started"/>
              </a:rPr>
              <a:t>Kaggle: NLP Getting Started</a:t>
            </a:r>
          </a:p>
          <a:p>
            <a:pPr algn="just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Files:</a:t>
            </a:r>
          </a:p>
          <a:p>
            <a:pPr algn="just" marL="949952" indent="-316651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train.csv: Labeled tweets (text, keyword, location, target)</a:t>
            </a:r>
          </a:p>
          <a:p>
            <a:pPr algn="just" marL="949952" indent="-316651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test.csv: Unlabeled tweets for final submission</a:t>
            </a:r>
          </a:p>
          <a:p>
            <a:pPr algn="just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Target Variable: target (1 = disaster-related, 0 = not related)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Techniques Used:</a:t>
            </a:r>
          </a:p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Advanced machine learning and deep learning for  classifying disaster-related tweets.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Embedding Creation:</a:t>
            </a: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GloVe: Pre-trained word embeddings.</a:t>
            </a: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BERT &amp; RoBERTa: Contextual embeddings.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Training:</a:t>
            </a: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Models: LSTM, BERT, Optimized BERT (RoBERTa).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Evaluation:</a:t>
            </a: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Metrics: Accuracy, Precision, Recall, F1-Score.</a:t>
            </a: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Outputs: Classifies tweets as "Disaster-Related" or "Non-Disaster-Related."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621501"/>
            <a:ext cx="3297826" cy="2855769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37143" t="0" r="-37143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233963" y="3716751"/>
            <a:ext cx="3297826" cy="285576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9292" t="0" r="-29292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331119" y="3621501"/>
            <a:ext cx="3297826" cy="285576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33602" t="0" r="-5189" b="-81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299289" y="3320064"/>
            <a:ext cx="843381" cy="843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61185" y="3199811"/>
            <a:ext cx="843381" cy="84338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558341" y="3099646"/>
            <a:ext cx="843381" cy="8433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85513" y="3621501"/>
            <a:ext cx="3297826" cy="2855769"/>
            <a:chOff x="0" y="0"/>
            <a:chExt cx="4282440" cy="3708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72574" t="-5101" r="0" b="-5101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665389" y="3320064"/>
            <a:ext cx="843381" cy="84338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677613" y="1044968"/>
            <a:ext cx="12585704" cy="13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8"/>
              </a:lnSpc>
            </a:pPr>
            <a:r>
              <a:rPr lang="en-US" b="true" sz="93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Proposed Solutions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9315" y="6629670"/>
            <a:ext cx="2756597" cy="8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LSTM (Long Short-Term Memory)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13756" y="6629670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BERT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31119" y="6715395"/>
            <a:ext cx="3071287" cy="64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RoBERTa (Robustly Optimized BERT)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0687" y="7663611"/>
            <a:ext cx="3531995" cy="194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Captures sequential dependencies in text with memory cells.</a:t>
            </a:r>
          </a:p>
          <a:p>
            <a:pPr algn="l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pre-trained GloVe embeddings for word representations.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56128" y="6629670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Advanced BERT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23559" y="7529499"/>
            <a:ext cx="3531995" cy="259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Refines BERT with dynamic masking and removal of the next sentence prediction task.</a:t>
            </a:r>
          </a:p>
          <a:p>
            <a:pPr algn="l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Pre-trained on larger datasets for enhanced robustness and generalization.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85513" y="7663611"/>
            <a:ext cx="3531995" cy="194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larger variants (e.g., bert-large-uncased).</a:t>
            </a:r>
          </a:p>
          <a:p>
            <a:pPr algn="l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Optimized hyperparameters for improved precision and recall.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43100" y="7663611"/>
            <a:ext cx="3531995" cy="194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Transformer-based architecture processing text bidirectionally.</a:t>
            </a:r>
          </a:p>
          <a:p>
            <a:pPr algn="l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Fine-tuned for task-specific performance.</a:t>
            </a:r>
          </a:p>
          <a:p>
            <a:pPr algn="l">
              <a:lnSpc>
                <a:spcPts val="25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1328" y="1939030"/>
            <a:ext cx="6311835" cy="640894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10161" y="1557420"/>
            <a:ext cx="8529915" cy="257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9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Evaluation 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21295" y="5458640"/>
            <a:ext cx="8107647" cy="171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define appropriate metrics to assess the performance of our models, such as </a:t>
            </a:r>
            <a:r>
              <a:rPr lang="en-US" b="true" sz="2418" u="sng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accuracy, precision, recall 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n-US" b="true" sz="2418" u="sng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 F1 score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These metrics help us quantify the effectiveness of our solutions.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DAGYvdlpCWo</dc:identifier>
  <dcterms:modified xsi:type="dcterms:W3CDTF">2011-08-01T06:04:30Z</dcterms:modified>
  <cp:revision>1</cp:revision>
  <dc:title>DL Final Project PPT</dc:title>
</cp:coreProperties>
</file>